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lexandria Semi Bold" panose="020B0604020202020204" charset="-78"/>
      <p:regular r:id="rId12"/>
    </p:embeddedFont>
    <p:embeddedFont>
      <p:font typeface="Sora Ligh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2534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06621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Sneaker Price &amp; Demand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81655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StockX Dataset - Data Analytics &amp; Visualization Project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7450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Market Relevance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2920484"/>
            <a:ext cx="4226838" cy="3534608"/>
          </a:xfrm>
          <a:prstGeom prst="roundRect">
            <a:avLst>
              <a:gd name="adj" fmla="val 257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982504" y="3144679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217" y="3286839"/>
            <a:ext cx="292418" cy="36552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82504" y="40112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Growing Industry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82504" y="4497348"/>
            <a:ext cx="377844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The sneaker resale market has grown to $6 billion globally, with StockX leading as a premier marketplace for authenticated sneaker trading.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2920484"/>
            <a:ext cx="4226838" cy="3534608"/>
          </a:xfrm>
          <a:prstGeom prst="roundRect">
            <a:avLst>
              <a:gd name="adj" fmla="val 257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5425916" y="3144679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4629" y="3286839"/>
            <a:ext cx="292418" cy="36552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25916" y="4011216"/>
            <a:ext cx="307300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Fashion + Investment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25916" y="4497348"/>
            <a:ext cx="377844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Sneakers have become alternative investments, with some rare releases appreciating 1000%+ in value, creating new opportunities for collectors and resellers.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9645134" y="2920484"/>
            <a:ext cx="4226957" cy="3534608"/>
          </a:xfrm>
          <a:prstGeom prst="roundRect">
            <a:avLst>
              <a:gd name="adj" fmla="val 2574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Shape 10"/>
          <p:cNvSpPr/>
          <p:nvPr/>
        </p:nvSpPr>
        <p:spPr>
          <a:xfrm>
            <a:off x="9869329" y="3144679"/>
            <a:ext cx="649962" cy="649962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8042" y="3286839"/>
            <a:ext cx="292418" cy="36552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9329" y="40112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Pricing Insights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9329" y="4497348"/>
            <a:ext cx="377856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Data-driven pricing analysis helps buyers make informed decisions, enables resellers to optimize profits, and guides brands in release strategies.</a:t>
            </a:r>
            <a:endParaRPr lang="en-US" sz="17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36FA99-E4FC-7698-1B68-72E8C96998B0}"/>
              </a:ext>
            </a:extLst>
          </p:cNvPr>
          <p:cNvSpPr/>
          <p:nvPr/>
        </p:nvSpPr>
        <p:spPr>
          <a:xfrm>
            <a:off x="12874336" y="7741227"/>
            <a:ext cx="1610591" cy="384464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622" y="464820"/>
            <a:ext cx="4448889" cy="556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Dataset Selection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591622" y="1443395"/>
            <a:ext cx="425636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Kaggle StockX Sneaker Dataset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591622" y="1945958"/>
            <a:ext cx="6517362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Source:</a:t>
            </a: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Comprehensive resale transaction data from StockX marketplace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91622" y="2368510"/>
            <a:ext cx="6517362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Scale:</a:t>
            </a: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99,956 authenticated transactions across multiple brands and regions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91622" y="2791063"/>
            <a:ext cx="6517362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Coverage:</a:t>
            </a: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Global buyer regions, diverse price points, multiple release periods</a:t>
            </a:r>
            <a:endParaRPr lang="en-US" sz="13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416" y="856119"/>
            <a:ext cx="6517362" cy="65173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91622" y="8362236"/>
            <a:ext cx="13447157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i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Why this dataset?</a:t>
            </a: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Large sample size, clean structure, and rich variables make it ideal for comprehensive demand and pricing trend analysis.</a:t>
            </a:r>
            <a:endParaRPr lang="en-US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75E3D7-D7DA-7050-8EC4-EFE5277E4761}"/>
              </a:ext>
            </a:extLst>
          </p:cNvPr>
          <p:cNvSpPr/>
          <p:nvPr/>
        </p:nvSpPr>
        <p:spPr>
          <a:xfrm>
            <a:off x="12874336" y="7751618"/>
            <a:ext cx="1652155" cy="374073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75140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Dataset Metadata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609975"/>
            <a:ext cx="236196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99,956</a:t>
            </a:r>
            <a:endParaRPr lang="en-US" sz="5600" dirty="0"/>
          </a:p>
        </p:txBody>
      </p:sp>
      <p:sp>
        <p:nvSpPr>
          <p:cNvPr id="5" name="Text 2"/>
          <p:cNvSpPr/>
          <p:nvPr/>
        </p:nvSpPr>
        <p:spPr>
          <a:xfrm>
            <a:off x="758309" y="4595574"/>
            <a:ext cx="236196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Total Transactions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5437942"/>
            <a:ext cx="23619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Comprehensive sample of sneaker resale activity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3391019" y="3609975"/>
            <a:ext cx="236196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8</a:t>
            </a:r>
            <a:endParaRPr lang="en-US" sz="5600" dirty="0"/>
          </a:p>
        </p:txBody>
      </p:sp>
      <p:sp>
        <p:nvSpPr>
          <p:cNvPr id="8" name="Text 5"/>
          <p:cNvSpPr/>
          <p:nvPr/>
        </p:nvSpPr>
        <p:spPr>
          <a:xfrm>
            <a:off x="3391019" y="4595574"/>
            <a:ext cx="236196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Core Variables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391019" y="5081707"/>
            <a:ext cx="23619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Essential data points for thorough analysis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6023729" y="3609975"/>
            <a:ext cx="2361962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56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0</a:t>
            </a:r>
            <a:endParaRPr lang="en-US" sz="5600" dirty="0"/>
          </a:p>
        </p:txBody>
      </p:sp>
      <p:sp>
        <p:nvSpPr>
          <p:cNvPr id="11" name="Text 8"/>
          <p:cNvSpPr/>
          <p:nvPr/>
        </p:nvSpPr>
        <p:spPr>
          <a:xfrm>
            <a:off x="6023729" y="4595574"/>
            <a:ext cx="236196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023729" y="5081707"/>
            <a:ext cx="23619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Complete dataset with no data gaps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22960"/>
            <a:ext cx="735056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Key Variables Breakdown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1968937"/>
            <a:ext cx="6448544" cy="2821781"/>
          </a:xfrm>
          <a:prstGeom prst="roundRect">
            <a:avLst>
              <a:gd name="adj" fmla="val 3225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788789" y="1999417"/>
            <a:ext cx="6387584" cy="649962"/>
          </a:xfrm>
          <a:prstGeom prst="roundRect">
            <a:avLst>
              <a:gd name="adj" fmla="val 8373"/>
            </a:avLst>
          </a:prstGeom>
          <a:solidFill>
            <a:srgbClr val="D5DCF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3820120" y="2117408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1005364" y="286595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Temporal Data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05364" y="3352086"/>
            <a:ext cx="59544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Order Date (datetime)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1005364" y="3774519"/>
            <a:ext cx="59544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Release Date (datetime)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423428" y="1968937"/>
            <a:ext cx="6448663" cy="2821781"/>
          </a:xfrm>
          <a:prstGeom prst="roundRect">
            <a:avLst>
              <a:gd name="adj" fmla="val 3225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7453908" y="1999417"/>
            <a:ext cx="6387703" cy="649962"/>
          </a:xfrm>
          <a:prstGeom prst="roundRect">
            <a:avLst>
              <a:gd name="adj" fmla="val 8373"/>
            </a:avLst>
          </a:prstGeom>
          <a:solidFill>
            <a:srgbClr val="D5DCF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10485239" y="2117408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2</a:t>
            </a:r>
            <a:endParaRPr lang="en-US" sz="2550" dirty="0"/>
          </a:p>
        </p:txBody>
      </p:sp>
      <p:sp>
        <p:nvSpPr>
          <p:cNvPr id="12" name="Text 10"/>
          <p:cNvSpPr/>
          <p:nvPr/>
        </p:nvSpPr>
        <p:spPr>
          <a:xfrm>
            <a:off x="7670483" y="2865953"/>
            <a:ext cx="296418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Product Information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670483" y="3352086"/>
            <a:ext cx="59545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Brand (string)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670483" y="3774519"/>
            <a:ext cx="59545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Sneaker Name (string)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670483" y="4196953"/>
            <a:ext cx="59545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Shoe Size (float)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58309" y="5007292"/>
            <a:ext cx="6448544" cy="2399348"/>
          </a:xfrm>
          <a:prstGeom prst="roundRect">
            <a:avLst>
              <a:gd name="adj" fmla="val 3793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788789" y="5037773"/>
            <a:ext cx="6387584" cy="649962"/>
          </a:xfrm>
          <a:prstGeom prst="roundRect">
            <a:avLst>
              <a:gd name="adj" fmla="val 8373"/>
            </a:avLst>
          </a:prstGeom>
          <a:solidFill>
            <a:srgbClr val="D5DCF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3820120" y="5155763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3</a:t>
            </a:r>
            <a:endParaRPr lang="en-US" sz="2550" dirty="0"/>
          </a:p>
        </p:txBody>
      </p:sp>
      <p:sp>
        <p:nvSpPr>
          <p:cNvPr id="19" name="Text 17"/>
          <p:cNvSpPr/>
          <p:nvPr/>
        </p:nvSpPr>
        <p:spPr>
          <a:xfrm>
            <a:off x="1005364" y="590430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Financial Metrics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1005364" y="6390442"/>
            <a:ext cx="59544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Sale Price (float) - resale value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1005364" y="6812875"/>
            <a:ext cx="59544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Retail Price (int) - original MSRP</a:t>
            </a:r>
            <a:endParaRPr lang="en-US" sz="1700" dirty="0"/>
          </a:p>
        </p:txBody>
      </p:sp>
      <p:sp>
        <p:nvSpPr>
          <p:cNvPr id="22" name="Shape 20"/>
          <p:cNvSpPr/>
          <p:nvPr/>
        </p:nvSpPr>
        <p:spPr>
          <a:xfrm>
            <a:off x="7423428" y="5007292"/>
            <a:ext cx="6448663" cy="2399348"/>
          </a:xfrm>
          <a:prstGeom prst="roundRect">
            <a:avLst>
              <a:gd name="adj" fmla="val 3793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3" name="Shape 21"/>
          <p:cNvSpPr/>
          <p:nvPr/>
        </p:nvSpPr>
        <p:spPr>
          <a:xfrm>
            <a:off x="7453908" y="5037773"/>
            <a:ext cx="6387703" cy="649962"/>
          </a:xfrm>
          <a:prstGeom prst="roundRect">
            <a:avLst>
              <a:gd name="adj" fmla="val 8373"/>
            </a:avLst>
          </a:prstGeom>
          <a:solidFill>
            <a:srgbClr val="D5DCF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Text 22"/>
          <p:cNvSpPr/>
          <p:nvPr/>
        </p:nvSpPr>
        <p:spPr>
          <a:xfrm>
            <a:off x="10485239" y="5155763"/>
            <a:ext cx="324922" cy="406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55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4</a:t>
            </a:r>
            <a:endParaRPr lang="en-US" sz="2550" dirty="0"/>
          </a:p>
        </p:txBody>
      </p:sp>
      <p:sp>
        <p:nvSpPr>
          <p:cNvPr id="25" name="Text 23"/>
          <p:cNvSpPr/>
          <p:nvPr/>
        </p:nvSpPr>
        <p:spPr>
          <a:xfrm>
            <a:off x="7670483" y="590430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Geographic Data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670483" y="6390442"/>
            <a:ext cx="59545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Buyer Region (string)</a:t>
            </a:r>
            <a:endParaRPr lang="en-US" sz="17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3D422D4-254E-7AA3-C79F-BBFDDF01D137}"/>
              </a:ext>
            </a:extLst>
          </p:cNvPr>
          <p:cNvSpPr/>
          <p:nvPr/>
        </p:nvSpPr>
        <p:spPr>
          <a:xfrm>
            <a:off x="12874336" y="7772400"/>
            <a:ext cx="1652155" cy="336947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2275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Analysis Objectives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268736"/>
            <a:ext cx="1083231" cy="16127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58114" y="248531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Pricing Dynamics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058114" y="2971443"/>
            <a:ext cx="118139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Compare retail vs resale prices to identify profit margins and premium patterns across different brands and releases.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3881438"/>
            <a:ext cx="1083231" cy="161270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58114" y="409801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Demand Patterns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058114" y="4584144"/>
            <a:ext cx="118139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Analyze popular brands, models, and seasonal trends to understand consumer preferences and market cycles.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5494139"/>
            <a:ext cx="1083231" cy="161270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58114" y="57107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Buyer Behavior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058114" y="6196846"/>
            <a:ext cx="118139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Examine regional purchasing patterns and size distributions to identify market segments and consumer demographics.</a:t>
            </a:r>
            <a:endParaRPr lang="en-US" sz="17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807814-F121-7595-F2AC-F4B5C41AE038}"/>
              </a:ext>
            </a:extLst>
          </p:cNvPr>
          <p:cNvSpPr/>
          <p:nvPr/>
        </p:nvSpPr>
        <p:spPr>
          <a:xfrm>
            <a:off x="12863945" y="7772400"/>
            <a:ext cx="1672937" cy="353291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98740"/>
            <a:ext cx="793027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Technical Tools &amp; Approach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3636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462326" y="34107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Python Ecosystem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462326" y="3896916"/>
            <a:ext cx="124097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Leveraging numpy and pandas for efficient data manipulation and statistical analysis of large transaction datasets.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758309" y="4676894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1462326" y="4751308"/>
            <a:ext cx="318504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Visualization Libraries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462326" y="5237440"/>
            <a:ext cx="124097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Using seaborn and matplotlib to create compelling charts that reveal pricing trends, demand patterns, and market insights.</a:t>
            </a:r>
            <a:endParaRPr lang="en-US" sz="17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D0EEC2-EC99-68A2-2FFF-712BDFF2692E}"/>
              </a:ext>
            </a:extLst>
          </p:cNvPr>
          <p:cNvSpPr/>
          <p:nvPr/>
        </p:nvSpPr>
        <p:spPr>
          <a:xfrm>
            <a:off x="12843164" y="7741227"/>
            <a:ext cx="1662545" cy="346710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84841"/>
            <a:ext cx="738128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 Preprocessing Steps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730818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58309" y="3068360"/>
            <a:ext cx="6448544" cy="30480"/>
          </a:xfrm>
          <a:prstGeom prst="rect">
            <a:avLst/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58309" y="3237548"/>
            <a:ext cx="361545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 Quality Assessment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309" y="3723680"/>
            <a:ext cx="644854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Validated complete dataset with zero missing values across all 99,956 transactions.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423428" y="2730818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423428" y="3068360"/>
            <a:ext cx="6448663" cy="30480"/>
          </a:xfrm>
          <a:prstGeom prst="rect">
            <a:avLst/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423428" y="32375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Type Conversion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3428" y="3723680"/>
            <a:ext cx="644866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Converted object columns to proper datetime format for temporal analysis capabilities.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4796076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58309" y="5133618"/>
            <a:ext cx="6448544" cy="30480"/>
          </a:xfrm>
          <a:prstGeom prst="rect">
            <a:avLst/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58309" y="530280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Duplicate Removal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8309" y="5788938"/>
            <a:ext cx="644854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Identified and removed duplicate transactions to ensure analytical accuracy.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423428" y="4796076"/>
            <a:ext cx="216575" cy="270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7423428" y="5133618"/>
            <a:ext cx="6448663" cy="30480"/>
          </a:xfrm>
          <a:prstGeom prst="rect">
            <a:avLst/>
          </a:prstGeom>
          <a:solidFill>
            <a:srgbClr val="1A2D7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423428" y="5302806"/>
            <a:ext cx="310896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Dataset Optimization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3428" y="5788938"/>
            <a:ext cx="644866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Cleaned and structured data for efficient analysis and visualization workflows.</a:t>
            </a:r>
            <a:endParaRPr lang="en-US" sz="17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C48EE3-6027-F80F-F0AC-7F26FBCB7822}"/>
              </a:ext>
            </a:extLst>
          </p:cNvPr>
          <p:cNvSpPr/>
          <p:nvPr/>
        </p:nvSpPr>
        <p:spPr>
          <a:xfrm>
            <a:off x="12832773" y="7699664"/>
            <a:ext cx="1662545" cy="396240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92944"/>
            <a:ext cx="589407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Feature Engineering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1947148"/>
            <a:ext cx="3932753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1F1E1E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New Variables Created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58309" y="2618423"/>
            <a:ext cx="7656790" cy="1760339"/>
          </a:xfrm>
          <a:prstGeom prst="roundRect">
            <a:avLst>
              <a:gd name="adj" fmla="val 5169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05364" y="28654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Order Month &amp; Year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05364" y="3438287"/>
            <a:ext cx="716268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Extracted from order date to analyze seasonal demand patterns and yearly growth trends.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758309" y="4595336"/>
            <a:ext cx="7656790" cy="1760339"/>
          </a:xfrm>
          <a:prstGeom prst="roundRect">
            <a:avLst>
              <a:gd name="adj" fmla="val 5169"/>
            </a:avLst>
          </a:prstGeom>
          <a:solidFill>
            <a:srgbClr val="FFFAFA"/>
          </a:solidFill>
          <a:ln w="3048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1005364" y="48423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Alexandria Semi Bold" pitchFamily="34" charset="0"/>
                <a:ea typeface="Alexandria Semi Bold" pitchFamily="34" charset="-122"/>
                <a:cs typeface="Alexandria Semi Bold" pitchFamily="34" charset="-120"/>
              </a:rPr>
              <a:t>Profit Margin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05364" y="5415201"/>
            <a:ext cx="7162681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Calculated as Sale Price minus Retail Price to measure resale value appreciation and investment potential.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8951357" y="1925479"/>
            <a:ext cx="49282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6843117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1A2D7A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Purpose:</a:t>
            </a:r>
            <a:r>
              <a:rPr lang="en-US" sz="1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 Enable comprehensive seasonal analysis, yearly trend identification, and profitability assessment across different sneaker categories.</a:t>
            </a:r>
            <a:endParaRPr lang="en-US" sz="17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E4F670-175A-1472-9C10-8D296D321896}"/>
              </a:ext>
            </a:extLst>
          </p:cNvPr>
          <p:cNvSpPr/>
          <p:nvPr/>
        </p:nvSpPr>
        <p:spPr>
          <a:xfrm>
            <a:off x="12832773" y="7741227"/>
            <a:ext cx="1693718" cy="346710"/>
          </a:xfrm>
          <a:prstGeom prst="rect">
            <a:avLst/>
          </a:prstGeom>
          <a:solidFill>
            <a:srgbClr val="FFFAFA"/>
          </a:solidFill>
          <a:ln>
            <a:solidFill>
              <a:srgbClr val="FFFA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477</Words>
  <Application>Microsoft Office PowerPoint</Application>
  <PresentationFormat>Custom</PresentationFormat>
  <Paragraphs>83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Alexandria Semi Bold</vt:lpstr>
      <vt:lpstr>Sora Light</vt:lpstr>
      <vt:lpstr>Alexandria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Ammar xD</dc:creator>
  <cp:lastModifiedBy>Ammar xD</cp:lastModifiedBy>
  <cp:revision>2</cp:revision>
  <dcterms:created xsi:type="dcterms:W3CDTF">2025-09-23T06:01:46Z</dcterms:created>
  <dcterms:modified xsi:type="dcterms:W3CDTF">2025-09-23T09:02:07Z</dcterms:modified>
</cp:coreProperties>
</file>